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8"/>
  </p:notesMasterIdLst>
  <p:sldIdLst>
    <p:sldId id="256" r:id="rId2"/>
    <p:sldId id="258" r:id="rId3"/>
    <p:sldId id="259" r:id="rId4"/>
    <p:sldId id="372" r:id="rId5"/>
    <p:sldId id="373" r:id="rId6"/>
    <p:sldId id="265" r:id="rId7"/>
    <p:sldId id="374" r:id="rId8"/>
    <p:sldId id="376" r:id="rId9"/>
    <p:sldId id="375" r:id="rId10"/>
    <p:sldId id="273" r:id="rId11"/>
    <p:sldId id="264" r:id="rId12"/>
    <p:sldId id="269" r:id="rId13"/>
    <p:sldId id="270" r:id="rId14"/>
    <p:sldId id="271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71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AD6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05" autoAdjust="0"/>
    <p:restoredTop sz="94660"/>
  </p:normalViewPr>
  <p:slideViewPr>
    <p:cSldViewPr snapToGrid="0">
      <p:cViewPr varScale="1">
        <p:scale>
          <a:sx n="38" d="100"/>
          <a:sy n="38" d="100"/>
        </p:scale>
        <p:origin x="120" y="71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4911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21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6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05745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149519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creativecommons.org/licenses/by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2"/>
              </a:defRPr>
            </a:lvl1pPr>
          </a:lstStyle>
          <a:p>
            <a:pPr>
              <a:defRPr u="none"/>
            </a:pPr>
            <a:r>
              <a:rPr u="sng">
                <a:hlinkClick r:id="rId2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sa/4.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hyperlink" Target="https://creativecommons.org/licenses/by-sa/4.0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505C4EF-5247-4CC9-B156-D6503DCA3332}"/>
              </a:ext>
            </a:extLst>
          </p:cNvPr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babynames %&gt;%…">
            <a:extLst>
              <a:ext uri="{FF2B5EF4-FFF2-40B4-BE49-F238E27FC236}">
                <a16:creationId xmlns:a16="http://schemas.microsoft.com/office/drawing/2014/main" id="{EB732AF8-1688-49FB-BFDF-840337A60D45}"/>
              </a:ext>
            </a:extLst>
          </p:cNvPr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2" name="Can we calculate the ratio of boys to girls?">
            <a:extLst>
              <a:ext uri="{FF2B5EF4-FFF2-40B4-BE49-F238E27FC236}">
                <a16:creationId xmlns:a16="http://schemas.microsoft.com/office/drawing/2014/main" id="{110557E6-4F3C-445A-A57D-74AE0E658A8F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3" name="year   sex      n…">
            <a:extLst>
              <a:ext uri="{FF2B5EF4-FFF2-40B4-BE49-F238E27FC236}">
                <a16:creationId xmlns:a16="http://schemas.microsoft.com/office/drawing/2014/main" id="{0CBA4D87-7CE7-4CEA-84E9-9A1F22B8D9C2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better_layout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952353" y="5781369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*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7   1886 144535 110784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12" name="year   sex      n…">
            <a:extLst>
              <a:ext uri="{FF2B5EF4-FFF2-40B4-BE49-F238E27FC236}">
                <a16:creationId xmlns:a16="http://schemas.microsoft.com/office/drawing/2014/main" id="{E9B7205E-5AFE-4A84-9135-E3EA6057FF8A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  <p:sp>
        <p:nvSpPr>
          <p:cNvPr id="13" name="Can we calculate the ratio of boys to girls?">
            <a:extLst>
              <a:ext uri="{FF2B5EF4-FFF2-40B4-BE49-F238E27FC236}">
                <a16:creationId xmlns:a16="http://schemas.microsoft.com/office/drawing/2014/main" id="{CD8B3C45-5015-4A26-AE18-E06743F49CC6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Check </a:t>
            </a:r>
            <a:r>
              <a:rPr lang="en-GB"/>
              <a:t>your understanding</a:t>
            </a:r>
            <a:endParaRPr dirty="0"/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6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70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71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72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73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74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75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376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377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378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379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380" name="Communicate Results"/>
          <p:cNvSpPr/>
          <p:nvPr/>
        </p:nvSpPr>
        <p:spPr>
          <a:xfrm>
            <a:off x="10577403" y="11087368"/>
            <a:ext cx="3673713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dirty="0"/>
              <a:t> Results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002412" y="7501254"/>
            <a:ext cx="94898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018" y="18321"/>
                  <a:pt x="11436" y="14951"/>
                  <a:pt x="7890" y="11515"/>
                </a:cubicBezTo>
                <a:cubicBezTo>
                  <a:pt x="3985" y="7733"/>
                  <a:pt x="1347" y="388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6712274" y="11100315"/>
            <a:ext cx="517223" cy="30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7156" y="17637"/>
                  <a:pt x="12779" y="13453"/>
                  <a:pt x="8476" y="9053"/>
                </a:cubicBezTo>
                <a:cubicBezTo>
                  <a:pt x="5617" y="6129"/>
                  <a:pt x="2791" y="311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10201922" y="12369486"/>
            <a:ext cx="634376" cy="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290" y="19668"/>
                  <a:pt x="14987" y="17115"/>
                  <a:pt x="11697" y="13945"/>
                </a:cubicBezTo>
                <a:cubicBezTo>
                  <a:pt x="7778" y="10169"/>
                  <a:pt x="3877" y="551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>
            <a:off x="13725042" y="12352938"/>
            <a:ext cx="494887" cy="8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53" y="5268"/>
                  <a:pt x="14671" y="9686"/>
                  <a:pt x="11163" y="13243"/>
                </a:cubicBezTo>
                <a:cubicBezTo>
                  <a:pt x="7464" y="16993"/>
                  <a:pt x="3740" y="19781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>
            <a:off x="4045417" y="5554995"/>
            <a:ext cx="125505" cy="47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63" y="19552"/>
                  <a:pt x="3377" y="17508"/>
                  <a:pt x="5142" y="15466"/>
                </a:cubicBezTo>
                <a:cubicBezTo>
                  <a:pt x="7271" y="13005"/>
                  <a:pt x="9475" y="10547"/>
                  <a:pt x="11987" y="8112"/>
                </a:cubicBezTo>
                <a:cubicBezTo>
                  <a:pt x="14808" y="5376"/>
                  <a:pt x="18014" y="2671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Line"/>
          <p:cNvSpPr/>
          <p:nvPr/>
        </p:nvSpPr>
        <p:spPr>
          <a:xfrm>
            <a:off x="4961314" y="3712284"/>
            <a:ext cx="364374" cy="4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04" y="19873"/>
                  <a:pt x="3039" y="18166"/>
                  <a:pt x="4603" y="16480"/>
                </a:cubicBezTo>
                <a:cubicBezTo>
                  <a:pt x="9937" y="10730"/>
                  <a:pt x="15611" y="522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10174664" y="1265103"/>
            <a:ext cx="497873" cy="7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56" y="16674"/>
                  <a:pt x="8323" y="12182"/>
                  <a:pt x="12502" y="8127"/>
                </a:cubicBezTo>
                <a:cubicBezTo>
                  <a:pt x="15529" y="5188"/>
                  <a:pt x="18562" y="247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13568737" y="1262694"/>
            <a:ext cx="463755" cy="4854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18947187" y="3596985"/>
            <a:ext cx="380957" cy="41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07" y="2100"/>
                  <a:pt x="5316" y="4304"/>
                  <a:pt x="7822" y="6606"/>
                </a:cubicBezTo>
                <a:cubicBezTo>
                  <a:pt x="12865" y="11238"/>
                  <a:pt x="17474" y="16254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20156862" y="5381959"/>
            <a:ext cx="153262" cy="49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33" y="2699"/>
                  <a:pt x="6325" y="5438"/>
                  <a:pt x="8967" y="8210"/>
                </a:cubicBezTo>
                <a:cubicBezTo>
                  <a:pt x="11213" y="10565"/>
                  <a:pt x="13205" y="12943"/>
                  <a:pt x="15373" y="15306"/>
                </a:cubicBezTo>
                <a:cubicBezTo>
                  <a:pt x="17309" y="17417"/>
                  <a:pt x="19386" y="1951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20327159" y="7303830"/>
            <a:ext cx="86204" cy="47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88" y="2896"/>
                  <a:pt x="17071" y="5783"/>
                  <a:pt x="14350" y="8662"/>
                </a:cubicBezTo>
                <a:cubicBezTo>
                  <a:pt x="10252" y="12999"/>
                  <a:pt x="5467" y="17314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>
            <a:off x="19428274" y="9143013"/>
            <a:ext cx="302464" cy="4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135" y="3128"/>
                  <a:pt x="16478" y="6180"/>
                  <a:pt x="13637" y="9147"/>
                </a:cubicBezTo>
                <a:cubicBezTo>
                  <a:pt x="9472" y="13496"/>
                  <a:pt x="4917" y="1765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7197680" y="2104952"/>
            <a:ext cx="461646" cy="236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44" y="19387"/>
                  <a:pt x="4099" y="17212"/>
                  <a:pt x="6165" y="15075"/>
                </a:cubicBezTo>
                <a:cubicBezTo>
                  <a:pt x="11249" y="9815"/>
                  <a:pt x="16395" y="478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16573943" y="2034219"/>
            <a:ext cx="453454" cy="21828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17091758" y="10916548"/>
            <a:ext cx="850189" cy="51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624" y="3144"/>
                  <a:pt x="15629" y="6237"/>
                  <a:pt x="12615" y="9278"/>
                </a:cubicBezTo>
                <a:cubicBezTo>
                  <a:pt x="8446" y="13485"/>
                  <a:pt x="4240" y="17592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4762849" y="9315481"/>
            <a:ext cx="291774" cy="39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444" y="19031"/>
                  <a:pt x="15423" y="16370"/>
                  <a:pt x="12544" y="13624"/>
                </a:cubicBezTo>
                <a:cubicBezTo>
                  <a:pt x="7991" y="9280"/>
                  <a:pt x="3802" y="4730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Deploy app or publish paper"/>
          <p:cNvSpPr/>
          <p:nvPr/>
        </p:nvSpPr>
        <p:spPr>
          <a:xfrm>
            <a:off x="3287208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99" name="Build app or write paper"/>
          <p:cNvSpPr/>
          <p:nvPr/>
        </p:nvSpPr>
        <p:spPr>
          <a:xfrm>
            <a:off x="4959173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400" name="Write code to apply a modeling algorithm."/>
          <p:cNvSpPr/>
          <p:nvPr/>
        </p:nvSpPr>
        <p:spPr>
          <a:xfrm>
            <a:off x="18401079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401" name="Transform the data. Do feature engineering."/>
          <p:cNvSpPr/>
          <p:nvPr/>
        </p:nvSpPr>
        <p:spPr>
          <a:xfrm>
            <a:off x="18401079" y="4114888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402" name="Visualize the data and/or results"/>
          <p:cNvSpPr/>
          <p:nvPr/>
        </p:nvSpPr>
        <p:spPr>
          <a:xfrm>
            <a:off x="14181618" y="11183496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403" name="Tidy data into useable form"/>
          <p:cNvSpPr/>
          <p:nvPr/>
        </p:nvSpPr>
        <p:spPr>
          <a:xfrm>
            <a:off x="10801350" y="42760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404" name="Import data into software"/>
          <p:cNvSpPr/>
          <p:nvPr/>
        </p:nvSpPr>
        <p:spPr>
          <a:xfrm>
            <a:off x="7421081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405" name="Form Hypothesis"/>
          <p:cNvSpPr/>
          <p:nvPr/>
        </p:nvSpPr>
        <p:spPr>
          <a:xfrm>
            <a:off x="2328394" y="6022393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406" name="Design Experiment"/>
          <p:cNvSpPr/>
          <p:nvPr/>
        </p:nvSpPr>
        <p:spPr>
          <a:xfrm>
            <a:off x="3286740" y="4114671"/>
            <a:ext cx="2782236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407" name="Collect…"/>
          <p:cNvSpPr/>
          <p:nvPr/>
        </p:nvSpPr>
        <p:spPr>
          <a:xfrm>
            <a:off x="4958705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408" name="Explore or Test"/>
          <p:cNvSpPr/>
          <p:nvPr/>
        </p:nvSpPr>
        <p:spPr>
          <a:xfrm>
            <a:off x="16635438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409" name="Communicate Results"/>
          <p:cNvSpPr/>
          <p:nvPr/>
        </p:nvSpPr>
        <p:spPr>
          <a:xfrm>
            <a:off x="7208047" y="1118327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400"/>
              <a:t>Communicate</a:t>
            </a:r>
            <a:r>
              <a:t> Results</a:t>
            </a:r>
          </a:p>
        </p:txBody>
      </p:sp>
      <p:sp>
        <p:nvSpPr>
          <p:cNvPr id="410" name="Munge data"/>
          <p:cNvSpPr/>
          <p:nvPr/>
        </p:nvSpPr>
        <p:spPr>
          <a:xfrm>
            <a:off x="19466190" y="6022610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1" name="Munge data"/>
          <p:cNvSpPr/>
          <p:nvPr/>
        </p:nvSpPr>
        <p:spPr>
          <a:xfrm>
            <a:off x="16635907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2" name="Munge data"/>
          <p:cNvSpPr/>
          <p:nvPr/>
        </p:nvSpPr>
        <p:spPr>
          <a:xfrm>
            <a:off x="10801350" y="1173777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3" name="Munge data"/>
          <p:cNvSpPr/>
          <p:nvPr/>
        </p:nvSpPr>
        <p:spPr>
          <a:xfrm>
            <a:off x="14181618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</a:t>
            </a:r>
            <a:r>
              <a:rPr lang="en-GB" dirty="0"/>
              <a:t> 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&quot;Data are not just numbers,…"/>
          <p:cNvSpPr txBox="1"/>
          <p:nvPr/>
        </p:nvSpPr>
        <p:spPr>
          <a:xfrm>
            <a:off x="2833687" y="3949699"/>
            <a:ext cx="1871662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4" y="5154266"/>
            <a:ext cx="18514669" cy="4580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B94EB7-8396-4684-B0FA-C99A26145358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9828162" y="3074442"/>
            <a:ext cx="5446200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5412356" y="726380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85000" lnSpcReduction="1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dirty="0" err="1"/>
              <a:t>names_to</a:t>
            </a:r>
            <a:r>
              <a:rPr dirty="0"/>
              <a:t> </a:t>
            </a:r>
            <a:r>
              <a:rPr sz="3443" dirty="0">
                <a:latin typeface="Source Sans Pro"/>
                <a:ea typeface="Source Sans Pro"/>
                <a:cs typeface="Source Sans Pro"/>
                <a:sym typeface="Source Sans Pro"/>
              </a:rPr>
              <a:t>(former column names)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5622FB6-6E38-4B84-A6A3-10352F0EC5A2}"/>
              </a:ext>
            </a:extLst>
          </p:cNvPr>
          <p:cNvSpPr/>
          <p:nvPr/>
        </p:nvSpPr>
        <p:spPr>
          <a:xfrm>
            <a:off x="18159984" y="1517538"/>
            <a:ext cx="676656" cy="658368"/>
          </a:xfrm>
          <a:prstGeom prst="downArrow">
            <a:avLst/>
          </a:prstGeom>
          <a:solidFill>
            <a:srgbClr val="78AAD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4" name="value (former cells)"/>
          <p:cNvSpPr txBox="1"/>
          <p:nvPr/>
        </p:nvSpPr>
        <p:spPr>
          <a:xfrm>
            <a:off x="15412356" y="760439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r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3600" dirty="0"/>
              <a:t>v</a:t>
            </a:r>
            <a:r>
              <a:rPr sz="3600" dirty="0" err="1"/>
              <a:t>alue</a:t>
            </a:r>
            <a:r>
              <a:rPr lang="en-GB" sz="3600" dirty="0" err="1"/>
              <a:t>s_to</a:t>
            </a:r>
            <a:r>
              <a:rPr sz="3600" dirty="0"/>
              <a:t> </a:t>
            </a:r>
            <a:r>
              <a:rPr sz="3200" dirty="0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AE4D7AB-6B4A-4902-9974-E08BE79C5A17}"/>
              </a:ext>
            </a:extLst>
          </p:cNvPr>
          <p:cNvSpPr/>
          <p:nvPr/>
        </p:nvSpPr>
        <p:spPr>
          <a:xfrm>
            <a:off x="20317968" y="1583765"/>
            <a:ext cx="676656" cy="658368"/>
          </a:xfrm>
          <a:prstGeom prst="downArrow">
            <a:avLst/>
          </a:prstGeom>
          <a:solidFill>
            <a:srgbClr val="78AAD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68" name="Rectangle"/>
          <p:cNvSpPr/>
          <p:nvPr/>
        </p:nvSpPr>
        <p:spPr>
          <a:xfrm>
            <a:off x="728419" y="2359061"/>
            <a:ext cx="21155251" cy="1969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1084881" y="2541387"/>
            <a:ext cx="20706692" cy="1969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cases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 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s_to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9049584" y="5193098"/>
            <a:ext cx="5058666" cy="3329803"/>
          </a:xfrm>
          <a:prstGeom prst="wedgeRoundRectCallout">
            <a:avLst>
              <a:gd name="adj1" fmla="val 17994"/>
              <a:gd name="adj2" fmla="val -851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New variable created from column names</a:t>
            </a:r>
            <a:endParaRPr dirty="0"/>
          </a:p>
        </p:txBody>
      </p:sp>
      <p:sp>
        <p:nvSpPr>
          <p:cNvPr id="571" name="data frame to reshape"/>
          <p:cNvSpPr/>
          <p:nvPr/>
        </p:nvSpPr>
        <p:spPr>
          <a:xfrm>
            <a:off x="4677167" y="5194320"/>
            <a:ext cx="4133093" cy="3329803"/>
          </a:xfrm>
          <a:prstGeom prst="wedgeRoundRectCallout">
            <a:avLst>
              <a:gd name="adj1" fmla="val 16296"/>
              <a:gd name="adj2" fmla="val -8348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Which columns to reshape?</a:t>
            </a: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sp>
        <p:nvSpPr>
          <p:cNvPr id="572" name="name of the new value column…"/>
          <p:cNvSpPr/>
          <p:nvPr/>
        </p:nvSpPr>
        <p:spPr>
          <a:xfrm>
            <a:off x="14347575" y="5193098"/>
            <a:ext cx="5058666" cy="3329803"/>
          </a:xfrm>
          <a:prstGeom prst="wedgeRoundRectCallout">
            <a:avLst>
              <a:gd name="adj1" fmla="val 17578"/>
              <a:gd name="adj2" fmla="val -83632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New variable created from cell values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dirty="0"/>
              <a:t>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598351"/>
            <a:ext cx="19383339" cy="1729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2780675"/>
            <a:ext cx="19003646" cy="154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2:4,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9434" y="5685207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738182" y="5253465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2</a:t>
            </a:r>
            <a:endParaRPr dirty="0"/>
          </a:p>
        </p:txBody>
      </p:sp>
      <p:sp>
        <p:nvSpPr>
          <p:cNvPr id="582" name="3"/>
          <p:cNvSpPr txBox="1"/>
          <p:nvPr/>
        </p:nvSpPr>
        <p:spPr>
          <a:xfrm>
            <a:off x="15980946" y="5253465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20223711" y="5253465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A314F52A-10FD-4442-9EBC-73A775BE4D0D}"/>
              </a:ext>
            </a:extLst>
          </p:cNvPr>
          <p:cNvSpPr/>
          <p:nvPr/>
        </p:nvSpPr>
        <p:spPr>
          <a:xfrm>
            <a:off x="6503308" y="4695524"/>
            <a:ext cx="3385742" cy="1547625"/>
          </a:xfrm>
          <a:prstGeom prst="wedgeRoundRectCallout">
            <a:avLst>
              <a:gd name="adj1" fmla="val 30288"/>
              <a:gd name="adj2" fmla="val -92733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Column numbers</a:t>
            </a: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221567"/>
            <a:ext cx="19383339" cy="264434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2403891"/>
            <a:ext cx="19003646" cy="221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(cols=c(“2011”,”2012”,”2013”),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8538" y="6061991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973099" y="5630249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5228563" y="5630249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509427" y="5630249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4D6C6E3F-9C4B-4DF3-86B9-31A031AB396D}"/>
              </a:ext>
            </a:extLst>
          </p:cNvPr>
          <p:cNvSpPr/>
          <p:nvPr/>
        </p:nvSpPr>
        <p:spPr>
          <a:xfrm>
            <a:off x="2500330" y="5152600"/>
            <a:ext cx="3385742" cy="1547625"/>
          </a:xfrm>
          <a:prstGeom prst="wedgeRoundRectCallout">
            <a:avLst>
              <a:gd name="adj1" fmla="val 96842"/>
              <a:gd name="adj2" fmla="val -147597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Column names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4" y="5154266"/>
            <a:ext cx="18514669" cy="4580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064CF-6264-4845-A72C-953B4E834A5A}"/>
              </a:ext>
            </a:extLst>
          </p:cNvPr>
          <p:cNvSpPr/>
          <p:nvPr/>
        </p:nvSpPr>
        <p:spPr>
          <a:xfrm>
            <a:off x="10039350" y="5314950"/>
            <a:ext cx="9791700" cy="594781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3CEB9F-4B7A-4B00-BEBA-B7A453E82743}"/>
              </a:ext>
            </a:extLst>
          </p:cNvPr>
          <p:cNvCxnSpPr/>
          <p:nvPr/>
        </p:nvCxnSpPr>
        <p:spPr>
          <a:xfrm flipV="1">
            <a:off x="13222224" y="5909731"/>
            <a:ext cx="0" cy="473388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AFB2B6-CF37-4B75-A464-391107F8FC04}"/>
              </a:ext>
            </a:extLst>
          </p:cNvPr>
          <p:cNvSpPr txBox="1"/>
          <p:nvPr/>
        </p:nvSpPr>
        <p:spPr>
          <a:xfrm>
            <a:off x="9976947" y="10436576"/>
            <a:ext cx="6490557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Dissolution at time x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(minutes)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E080B-CAF8-48F9-9B8C-3D27F39D5531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793423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597" name="Rectangle"/>
          <p:cNvSpPr/>
          <p:nvPr/>
        </p:nvSpPr>
        <p:spPr>
          <a:xfrm>
            <a:off x="1919699" y="2711098"/>
            <a:ext cx="2017950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048690" y="2786827"/>
            <a:ext cx="19896909" cy="172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</a:t>
            </a:r>
            <a:endParaRPr lang="en-GB" sz="4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(-Country,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sz="4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9699" y="5679055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5247313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11" name="Everything except…">
            <a:extLst>
              <a:ext uri="{FF2B5EF4-FFF2-40B4-BE49-F238E27FC236}">
                <a16:creationId xmlns:a16="http://schemas.microsoft.com/office/drawing/2014/main" id="{60313C8F-59CF-431A-9402-DA8F5F4A6AF1}"/>
              </a:ext>
            </a:extLst>
          </p:cNvPr>
          <p:cNvSpPr/>
          <p:nvPr/>
        </p:nvSpPr>
        <p:spPr>
          <a:xfrm>
            <a:off x="4923581" y="4775816"/>
            <a:ext cx="3385742" cy="1547625"/>
          </a:xfrm>
          <a:prstGeom prst="wedgeRoundRectCallout">
            <a:avLst>
              <a:gd name="adj1" fmla="val 30288"/>
              <a:gd name="adj2" fmla="val -92733"/>
              <a:gd name="adj3" fmla="val 16667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Everything except</a:t>
            </a: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pivot_longer</a:t>
            </a:r>
            <a:r>
              <a:rPr lang="en-GB" dirty="0"/>
              <a:t>()</a:t>
            </a:r>
          </a:p>
        </p:txBody>
      </p:sp>
      <p:sp>
        <p:nvSpPr>
          <p:cNvPr id="607" name="Rectangle"/>
          <p:cNvSpPr/>
          <p:nvPr/>
        </p:nvSpPr>
        <p:spPr>
          <a:xfrm>
            <a:off x="1456944" y="2893422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1645920" y="3081075"/>
            <a:ext cx="2128113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2:4,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9" name="Rectangle"/>
          <p:cNvSpPr/>
          <p:nvPr/>
        </p:nvSpPr>
        <p:spPr>
          <a:xfrm>
            <a:off x="1456944" y="4911836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1654180" y="5099489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(cols=c("2011", "2012", "2013"),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</a:p>
        </p:txBody>
      </p:sp>
      <p:sp>
        <p:nvSpPr>
          <p:cNvPr id="611" name="Rectangle"/>
          <p:cNvSpPr/>
          <p:nvPr/>
        </p:nvSpPr>
        <p:spPr>
          <a:xfrm>
            <a:off x="1456944" y="6930250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1654180" y="7117903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("201"),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</a:p>
        </p:txBody>
      </p:sp>
      <p:sp>
        <p:nvSpPr>
          <p:cNvPr id="613" name="Rectangle"/>
          <p:cNvSpPr/>
          <p:nvPr/>
        </p:nvSpPr>
        <p:spPr>
          <a:xfrm>
            <a:off x="1456944" y="8948664"/>
            <a:ext cx="2147011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1654180" y="9136317"/>
            <a:ext cx="211127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(-Country,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GB" b="1" dirty="0" err="1"/>
              <a:t>pivot_longer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table4a </a:t>
            </a:r>
            <a:r>
              <a:rPr dirty="0"/>
              <a:t>into three columns: </a:t>
            </a:r>
            <a:r>
              <a:rPr i="1" dirty="0"/>
              <a:t>country, year, </a:t>
            </a:r>
            <a:r>
              <a:rPr dirty="0"/>
              <a:t>and</a:t>
            </a:r>
            <a:r>
              <a:rPr i="1" dirty="0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92" y="3850624"/>
            <a:ext cx="13598816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9255750" y="3850624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760948" y="790963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Rectangle"/>
          <p:cNvSpPr/>
          <p:nvPr/>
        </p:nvSpPr>
        <p:spPr>
          <a:xfrm>
            <a:off x="1950795" y="755646"/>
            <a:ext cx="20482410" cy="2755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8"/>
            <a:ext cx="20258096" cy="275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-country,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"year",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names_ptypes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list(year = integer())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"count"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AC156-B756-447B-A4DF-2CEAE86F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30" y="4139475"/>
            <a:ext cx="13454140" cy="7582763"/>
          </a:xfrm>
          <a:prstGeom prst="rect">
            <a:avLst/>
          </a:prstGeom>
        </p:spPr>
      </p:pic>
      <p:sp>
        <p:nvSpPr>
          <p:cNvPr id="8" name="Arrow">
            <a:extLst>
              <a:ext uri="{FF2B5EF4-FFF2-40B4-BE49-F238E27FC236}">
                <a16:creationId xmlns:a16="http://schemas.microsoft.com/office/drawing/2014/main" id="{C0EF5833-18CA-4D2E-B7D5-28408542C3D4}"/>
              </a:ext>
            </a:extLst>
          </p:cNvPr>
          <p:cNvSpPr/>
          <p:nvPr/>
        </p:nvSpPr>
        <p:spPr>
          <a:xfrm>
            <a:off x="9625142" y="4139475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74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pivot_wider</a:t>
            </a:r>
            <a:r>
              <a:rPr lang="en-GB" dirty="0"/>
              <a:t>( )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4" y="5154266"/>
            <a:ext cx="18514669" cy="4580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064CF-6264-4845-A72C-953B4E834A5A}"/>
              </a:ext>
            </a:extLst>
          </p:cNvPr>
          <p:cNvSpPr/>
          <p:nvPr/>
        </p:nvSpPr>
        <p:spPr>
          <a:xfrm>
            <a:off x="10039350" y="5314950"/>
            <a:ext cx="9791700" cy="594781"/>
          </a:xfrm>
          <a:prstGeom prst="rect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3CEB9F-4B7A-4B00-BEBA-B7A453E82743}"/>
              </a:ext>
            </a:extLst>
          </p:cNvPr>
          <p:cNvCxnSpPr/>
          <p:nvPr/>
        </p:nvCxnSpPr>
        <p:spPr>
          <a:xfrm flipV="1">
            <a:off x="13222224" y="5909731"/>
            <a:ext cx="0" cy="473388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AFB2B6-CF37-4B75-A464-391107F8FC04}"/>
              </a:ext>
            </a:extLst>
          </p:cNvPr>
          <p:cNvSpPr txBox="1"/>
          <p:nvPr/>
        </p:nvSpPr>
        <p:spPr>
          <a:xfrm>
            <a:off x="10596516" y="10436576"/>
            <a:ext cx="5251438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…so then “time”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is also a variable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Graphic 6" descr="Confused face with no fill">
            <a:extLst>
              <a:ext uri="{FF2B5EF4-FFF2-40B4-BE49-F238E27FC236}">
                <a16:creationId xmlns:a16="http://schemas.microsoft.com/office/drawing/2014/main" id="{41A21B93-A244-456E-957E-84C88FFE8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0416" y="6072808"/>
            <a:ext cx="2357960" cy="23579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4AF0D8-2181-4B13-A88D-71C17C32B553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751888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023669" y="2121408"/>
            <a:ext cx="5428114" cy="2320554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</a:t>
            </a:r>
            <a:r>
              <a:rPr lang="en-GB" sz="6000" dirty="0" err="1"/>
              <a:t>wider</a:t>
            </a:r>
            <a:r>
              <a:rPr dirty="0"/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data set is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rPr dirty="0"/>
              <a:t> if: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rPr dirty="0"/>
              <a:t> is in its own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rPr dirty="0"/>
              <a:t> is in its own </a:t>
            </a:r>
            <a:r>
              <a:rPr b="1" dirty="0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Each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rPr dirty="0"/>
              <a:t> is in its own </a:t>
            </a:r>
            <a:r>
              <a:rPr b="1" dirty="0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4388680" y="385251"/>
            <a:ext cx="7516808" cy="142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92500" lnSpcReduction="2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dirty="0" err="1"/>
              <a:t>names_from</a:t>
            </a:r>
            <a:r>
              <a:rPr dirty="0"/>
              <a:t> </a:t>
            </a:r>
            <a:endParaRPr lang="en-GB" dirty="0"/>
          </a:p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600" dirty="0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5" name="value (new cells)"/>
          <p:cNvSpPr txBox="1"/>
          <p:nvPr/>
        </p:nvSpPr>
        <p:spPr>
          <a:xfrm>
            <a:off x="6801213" y="494979"/>
            <a:ext cx="5390787" cy="131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70000" lnSpcReduction="20000"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5900" dirty="0"/>
              <a:t>v</a:t>
            </a:r>
            <a:r>
              <a:rPr sz="5900" dirty="0" err="1"/>
              <a:t>alue</a:t>
            </a:r>
            <a:r>
              <a:rPr lang="en-GB" sz="5900" dirty="0" err="1"/>
              <a:t>s_from</a:t>
            </a:r>
            <a:r>
              <a:rPr sz="5900" dirty="0"/>
              <a:t> </a:t>
            </a:r>
            <a:endParaRPr lang="en-GB" sz="5900" dirty="0"/>
          </a:p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700" dirty="0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 err="1"/>
              <a:t>pivot_wider</a:t>
            </a:r>
            <a:r>
              <a:rPr dirty="0"/>
              <a:t>(</a:t>
            </a:r>
            <a:r>
              <a:rPr lang="en-GB" dirty="0"/>
              <a:t> </a:t>
            </a:r>
            <a:r>
              <a:rPr dirty="0"/>
              <a:t>)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 ,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8015037" y="5062520"/>
            <a:ext cx="5149851" cy="3620528"/>
          </a:xfrm>
          <a:prstGeom prst="wedgeRoundRectCallout">
            <a:avLst>
              <a:gd name="adj1" fmla="val 40247"/>
              <a:gd name="adj2" fmla="val -77418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New columns from names in this variable</a:t>
            </a:r>
            <a:endParaRPr dirty="0"/>
          </a:p>
        </p:txBody>
      </p:sp>
      <p:sp>
        <p:nvSpPr>
          <p:cNvPr id="762" name="data frame to reshape"/>
          <p:cNvSpPr/>
          <p:nvPr/>
        </p:nvSpPr>
        <p:spPr>
          <a:xfrm>
            <a:off x="1432826" y="5062520"/>
            <a:ext cx="5149851" cy="3620528"/>
          </a:xfrm>
          <a:prstGeom prst="wedgeRoundRectCallout">
            <a:avLst>
              <a:gd name="adj1" fmla="val -10890"/>
              <a:gd name="adj2" fmla="val -9055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216494" y="5062520"/>
            <a:ext cx="5149851" cy="3620528"/>
          </a:xfrm>
          <a:prstGeom prst="wedgeRoundRectCallout">
            <a:avLst>
              <a:gd name="adj1" fmla="val 11483"/>
              <a:gd name="adj2" fmla="val -7792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Values for these columns from this variable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7"/>
            <a:ext cx="21102913" cy="19876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4"/>
            <a:ext cx="20464792" cy="1846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size,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			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amount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9" name="city  size amount…"/>
          <p:cNvSpPr txBox="1"/>
          <p:nvPr/>
        </p:nvSpPr>
        <p:spPr>
          <a:xfrm>
            <a:off x="738959" y="30319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 size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London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London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Beijing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Beijing small     56</a:t>
            </a:r>
          </a:p>
        </p:txBody>
      </p:sp>
      <p:sp>
        <p:nvSpPr>
          <p:cNvPr id="770" name="city large small…"/>
          <p:cNvSpPr txBox="1"/>
          <p:nvPr/>
        </p:nvSpPr>
        <p:spPr>
          <a:xfrm>
            <a:off x="13329708" y="2984510"/>
            <a:ext cx="8448290" cy="4232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large small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Beijing   121    56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London    22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New York    23    14</a:t>
            </a:r>
          </a:p>
        </p:txBody>
      </p:sp>
      <p:sp>
        <p:nvSpPr>
          <p:cNvPr id="771" name="Arrow"/>
          <p:cNvSpPr/>
          <p:nvPr/>
        </p:nvSpPr>
        <p:spPr>
          <a:xfrm>
            <a:off x="10364475" y="4477039"/>
            <a:ext cx="1864581" cy="1247305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2" animBg="1" advAuto="0"/>
      <p:bldP spid="771" grpId="1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lang="en-GB" b="1" dirty="0" err="1"/>
              <a:t>pivot_wider</a:t>
            </a:r>
            <a:r>
              <a:rPr b="1" dirty="0"/>
              <a:t>()</a:t>
            </a:r>
            <a:r>
              <a:rPr dirty="0"/>
              <a:t> to reorganize </a:t>
            </a:r>
            <a:r>
              <a:rPr b="1" dirty="0"/>
              <a:t>table2 </a:t>
            </a:r>
            <a:r>
              <a:rPr dirty="0"/>
              <a:t>into four columns: </a:t>
            </a:r>
            <a:r>
              <a:rPr i="1" dirty="0"/>
              <a:t>country, year, cases, </a:t>
            </a:r>
            <a:r>
              <a:rPr dirty="0"/>
              <a:t>and</a:t>
            </a:r>
            <a:r>
              <a:rPr i="1" dirty="0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type,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count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who…"/>
          <p:cNvSpPr txBox="1">
            <a:spLocks noGrp="1"/>
          </p:cNvSpPr>
          <p:nvPr>
            <p:ph type="title"/>
          </p:nvPr>
        </p:nvSpPr>
        <p:spPr>
          <a:xfrm>
            <a:off x="831199" y="3105332"/>
            <a:ext cx="22721602" cy="750533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who</a:t>
            </a:r>
          </a:p>
          <a:p>
            <a:pPr>
              <a:defRPr sz="20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(Untidy Data)</a:t>
            </a:r>
          </a:p>
        </p:txBody>
      </p:sp>
      <p:pic>
        <p:nvPicPr>
          <p:cNvPr id="784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who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</a:t>
            </a:r>
          </a:p>
        </p:txBody>
      </p:sp>
      <p:sp>
        <p:nvSpPr>
          <p:cNvPr id="788" name="Tuberculosis (TB) cases broken down by year, country, age, gender, and diagnosis method from the 2014 World Health Organization Global Tuberculosis Report"/>
          <p:cNvSpPr txBox="1"/>
          <p:nvPr/>
        </p:nvSpPr>
        <p:spPr>
          <a:xfrm>
            <a:off x="2789326" y="2961684"/>
            <a:ext cx="19260275" cy="429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Tuberculosis (TB) cases broken down by year, country, age, gender, and diagnosis method from the </a:t>
            </a:r>
            <a:r>
              <a:rPr i="1"/>
              <a:t>2014 World Health Organization Global Tuberculosis Report</a:t>
            </a:r>
          </a:p>
        </p:txBody>
      </p:sp>
      <p:sp>
        <p:nvSpPr>
          <p:cNvPr id="789" name="Rectangle"/>
          <p:cNvSpPr/>
          <p:nvPr/>
        </p:nvSpPr>
        <p:spPr>
          <a:xfrm>
            <a:off x="5110795" y="7642694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View(who)"/>
          <p:cNvSpPr txBox="1"/>
          <p:nvPr/>
        </p:nvSpPr>
        <p:spPr>
          <a:xfrm>
            <a:off x="5475515" y="7974572"/>
            <a:ext cx="1327643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View(who)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What variables does this data set contain?"/>
          <p:cNvSpPr/>
          <p:nvPr/>
        </p:nvSpPr>
        <p:spPr>
          <a:xfrm>
            <a:off x="6022305" y="5272025"/>
            <a:ext cx="12339390" cy="317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57"/>
                </a:moveTo>
                <a:lnTo>
                  <a:pt x="0" y="2943"/>
                </a:lnTo>
                <a:cubicBezTo>
                  <a:pt x="0" y="1318"/>
                  <a:pt x="339" y="0"/>
                  <a:pt x="757" y="0"/>
                </a:cubicBezTo>
                <a:lnTo>
                  <a:pt x="20843" y="0"/>
                </a:lnTo>
                <a:cubicBezTo>
                  <a:pt x="21261" y="0"/>
                  <a:pt x="21600" y="1318"/>
                  <a:pt x="21600" y="2943"/>
                </a:cubicBezTo>
                <a:lnTo>
                  <a:pt x="21600" y="18657"/>
                </a:lnTo>
                <a:cubicBezTo>
                  <a:pt x="21600" y="20282"/>
                  <a:pt x="21261" y="21600"/>
                  <a:pt x="20843" y="21600"/>
                </a:cubicBezTo>
                <a:lnTo>
                  <a:pt x="757" y="21600"/>
                </a:lnTo>
                <a:cubicBezTo>
                  <a:pt x="339" y="21600"/>
                  <a:pt x="0" y="20282"/>
                  <a:pt x="0" y="18657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variables does this data set contain?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who varia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variables</a:t>
            </a:r>
          </a:p>
        </p:txBody>
      </p:sp>
      <p:sp>
        <p:nvSpPr>
          <p:cNvPr id="797" name="country, iso2, iso3 - country identifiers…"/>
          <p:cNvSpPr txBox="1"/>
          <p:nvPr/>
        </p:nvSpPr>
        <p:spPr>
          <a:xfrm>
            <a:off x="1438572" y="6033077"/>
            <a:ext cx="21588851" cy="44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country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iso2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iso3</a:t>
            </a:r>
            <a:r>
              <a:t> - country identifiers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year</a:t>
            </a:r>
            <a:r>
              <a:t> - year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other columns names - encode </a:t>
            </a:r>
            <a:r>
              <a:rPr b="1">
                <a:solidFill>
                  <a:srgbClr val="78AAD6"/>
                </a:solidFill>
              </a:rPr>
              <a:t>type</a:t>
            </a:r>
            <a:r>
              <a:t> of TB case, </a:t>
            </a:r>
            <a:r>
              <a:rPr b="1">
                <a:solidFill>
                  <a:srgbClr val="78AAD6"/>
                </a:solidFill>
              </a:rPr>
              <a:t>sex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age</a:t>
            </a:r>
          </a:p>
        </p:txBody>
      </p:sp>
      <p:pic>
        <p:nvPicPr>
          <p:cNvPr id="798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1342" y="3797573"/>
            <a:ext cx="21145481" cy="172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dirty="0" err="1">
                <a:solidFill>
                  <a:srgbClr val="000000"/>
                </a:solidFill>
              </a:rPr>
              <a:t>myNewData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29" y="4741330"/>
            <a:ext cx="13546742" cy="7978988"/>
          </a:xfrm>
          <a:prstGeom prst="rect">
            <a:avLst/>
          </a:prstGeom>
        </p:spPr>
      </p:pic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E48254E9-7C93-4C4A-A59D-43902D14B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73973" y="7551844"/>
            <a:ext cx="2357960" cy="23579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E79071-6DA1-476B-B579-755185663364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5315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who cod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codes</a:t>
            </a:r>
          </a:p>
        </p:txBody>
      </p:sp>
      <p:pic>
        <p:nvPicPr>
          <p:cNvPr id="802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73554" y="3116747"/>
            <a:ext cx="6237074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ype of TB case…"/>
          <p:cNvSpPr txBox="1"/>
          <p:nvPr/>
        </p:nvSpPr>
        <p:spPr>
          <a:xfrm>
            <a:off x="2135578" y="6104736"/>
            <a:ext cx="8868223" cy="500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Type</a:t>
            </a:r>
            <a:r>
              <a:t> of TB case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rel</a:t>
            </a:r>
            <a:r>
              <a:t> - relapse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ep</a:t>
            </a:r>
            <a:r>
              <a:t> - extra-pulmonary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sn</a:t>
            </a:r>
            <a:r>
              <a:t>- pulmonary, smear negative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sp</a:t>
            </a:r>
            <a:r>
              <a:t> -pulmonary, smear positive</a:t>
            </a:r>
          </a:p>
        </p:txBody>
      </p:sp>
      <p:sp>
        <p:nvSpPr>
          <p:cNvPr id="804" name="Age group…"/>
          <p:cNvSpPr txBox="1"/>
          <p:nvPr/>
        </p:nvSpPr>
        <p:spPr>
          <a:xfrm>
            <a:off x="15375498" y="6104736"/>
            <a:ext cx="6872924" cy="644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Age</a:t>
            </a:r>
            <a:r>
              <a:t> group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014 </a:t>
            </a:r>
            <a:r>
              <a:t>- 0 to 14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1524</a:t>
            </a:r>
            <a:r>
              <a:t> - 15 to 24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2534</a:t>
            </a:r>
            <a:r>
              <a:t> - 25 to 34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3544</a:t>
            </a:r>
            <a:r>
              <a:t> - 35 to 44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4554</a:t>
            </a:r>
            <a:r>
              <a:t> - 45 to 54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5564</a:t>
            </a:r>
            <a:r>
              <a:t> - 55 to 64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65</a:t>
            </a:r>
            <a:r>
              <a:t> - 65 and older</a:t>
            </a:r>
          </a:p>
        </p:txBody>
      </p:sp>
      <p:sp>
        <p:nvSpPr>
          <p:cNvPr id="805" name="Gender…"/>
          <p:cNvSpPr txBox="1"/>
          <p:nvPr/>
        </p:nvSpPr>
        <p:spPr>
          <a:xfrm>
            <a:off x="11413178" y="6104736"/>
            <a:ext cx="3246691" cy="259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Gender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m</a:t>
            </a:r>
            <a:r>
              <a:t> - male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f</a:t>
            </a:r>
            <a:r>
              <a:t> - female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6588950" y="4426636"/>
            <a:ext cx="4977820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13014965" y="4426636"/>
            <a:ext cx="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14207932" y="4426636"/>
            <a:ext cx="172085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3" name="Group"/>
          <p:cNvGrpSpPr/>
          <p:nvPr/>
        </p:nvGrpSpPr>
        <p:grpSpPr>
          <a:xfrm>
            <a:off x="3296719" y="1584727"/>
            <a:ext cx="760681" cy="11146804"/>
            <a:chOff x="0" y="0"/>
            <a:chExt cx="760679" cy="11146802"/>
          </a:xfrm>
        </p:grpSpPr>
        <p:sp>
          <p:nvSpPr>
            <p:cNvPr id="811" name="Line"/>
            <p:cNvSpPr/>
            <p:nvPr/>
          </p:nvSpPr>
          <p:spPr>
            <a:xfrm flipV="1">
              <a:off x="-1" y="0"/>
              <a:ext cx="2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760679" y="1"/>
              <a:ext cx="1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5119341" y="1859157"/>
            <a:ext cx="19135217" cy="10849952"/>
            <a:chOff x="0" y="0"/>
            <a:chExt cx="19135216" cy="10849951"/>
          </a:xfrm>
        </p:grpSpPr>
        <p:sp>
          <p:nvSpPr>
            <p:cNvPr id="814" name="Rounded Rectangle"/>
            <p:cNvSpPr/>
            <p:nvPr/>
          </p:nvSpPr>
          <p:spPr>
            <a:xfrm>
              <a:off x="0" y="0"/>
              <a:ext cx="1753577" cy="10849952"/>
            </a:xfrm>
            <a:prstGeom prst="roundRect">
              <a:avLst>
                <a:gd name="adj" fmla="val 10864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5" name="Rounded Rectangle"/>
            <p:cNvSpPr/>
            <p:nvPr/>
          </p:nvSpPr>
          <p:spPr>
            <a:xfrm>
              <a:off x="0" y="0"/>
              <a:ext cx="19135217" cy="995835"/>
            </a:xfrm>
            <a:prstGeom prst="roundRect">
              <a:avLst>
                <a:gd name="adj" fmla="val 19130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2322436" y="1019630"/>
              <a:ext cx="7329202" cy="519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21600" y="0"/>
                  </a:moveTo>
                  <a:cubicBezTo>
                    <a:pt x="20561" y="4715"/>
                    <a:pt x="18703" y="9000"/>
                    <a:pt x="16190" y="12474"/>
                  </a:cubicBezTo>
                  <a:cubicBezTo>
                    <a:pt x="11900" y="18406"/>
                    <a:pt x="6040" y="21600"/>
                    <a:pt x="0" y="21299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2" animBg="1" advAuto="0"/>
      <p:bldP spid="817" grpId="1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820" name="Gather the 5th through 60th columns of who into a pair of key:value columns named codes and n.…"/>
          <p:cNvSpPr txBox="1">
            <a:spLocks noGrp="1"/>
          </p:cNvSpPr>
          <p:nvPr>
            <p:ph type="body" idx="4294967295"/>
          </p:nvPr>
        </p:nvSpPr>
        <p:spPr>
          <a:xfrm>
            <a:off x="2072446" y="3081051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Pivot</a:t>
            </a:r>
            <a:r>
              <a:rPr dirty="0"/>
              <a:t> the </a:t>
            </a:r>
            <a:r>
              <a:rPr b="1" dirty="0"/>
              <a:t>5th through 60th</a:t>
            </a:r>
            <a:r>
              <a:rPr dirty="0"/>
              <a:t> columns of who into a pair of columns </a:t>
            </a:r>
            <a:r>
              <a:rPr lang="en-GB" dirty="0"/>
              <a:t>containing the column names in </a:t>
            </a:r>
            <a:r>
              <a:rPr b="1" i="1" dirty="0"/>
              <a:t>codes</a:t>
            </a:r>
            <a:r>
              <a:rPr dirty="0"/>
              <a:t> and </a:t>
            </a:r>
            <a:r>
              <a:rPr lang="en-GB" dirty="0"/>
              <a:t>values in </a:t>
            </a:r>
            <a:r>
              <a:rPr b="1" i="1" dirty="0"/>
              <a:t>n</a:t>
            </a:r>
            <a:r>
              <a:rPr dirty="0"/>
              <a:t>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Then select just the </a:t>
            </a:r>
            <a:r>
              <a:rPr b="1" dirty="0"/>
              <a:t>county</a:t>
            </a:r>
            <a:r>
              <a:rPr dirty="0"/>
              <a:t>, </a:t>
            </a:r>
            <a:r>
              <a:rPr b="1" dirty="0"/>
              <a:t>year</a:t>
            </a:r>
            <a:r>
              <a:rPr dirty="0"/>
              <a:t>, </a:t>
            </a:r>
            <a:r>
              <a:rPr b="1" dirty="0"/>
              <a:t>codes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variables.</a:t>
            </a:r>
          </a:p>
        </p:txBody>
      </p:sp>
      <p:pic>
        <p:nvPicPr>
          <p:cNvPr id="8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1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creen Shot 2017-07-20 at 3.01.24 PM.png" descr="Screen Shot 2017-07-20 at 3.01.2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3801" y="3761994"/>
            <a:ext cx="18796668" cy="102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Rectangle"/>
          <p:cNvSpPr/>
          <p:nvPr/>
        </p:nvSpPr>
        <p:spPr>
          <a:xfrm>
            <a:off x="1127160" y="469066"/>
            <a:ext cx="22091220" cy="30058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who %&gt;%…"/>
          <p:cNvSpPr txBox="1"/>
          <p:nvPr/>
        </p:nvSpPr>
        <p:spPr>
          <a:xfrm>
            <a:off x="1421207" y="470743"/>
            <a:ext cx="21841984" cy="300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"n")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10817422" y="4739818"/>
            <a:ext cx="3240053" cy="7823720"/>
            <a:chOff x="-190826" y="-102055"/>
            <a:chExt cx="3240052" cy="7823718"/>
          </a:xfrm>
        </p:grpSpPr>
        <p:sp>
          <p:nvSpPr>
            <p:cNvPr id="827" name="Rectangle"/>
            <p:cNvSpPr/>
            <p:nvPr/>
          </p:nvSpPr>
          <p:spPr>
            <a:xfrm>
              <a:off x="-190827" y="-102056"/>
              <a:ext cx="1136869" cy="7819557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1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epar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36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37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8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39" name="names of new columns to make"/>
          <p:cNvSpPr/>
          <p:nvPr/>
        </p:nvSpPr>
        <p:spPr>
          <a:xfrm>
            <a:off x="6875953" y="8463471"/>
            <a:ext cx="4191001" cy="415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85" y="0"/>
                </a:moveTo>
                <a:lnTo>
                  <a:pt x="6130" y="5085"/>
                </a:lnTo>
                <a:lnTo>
                  <a:pt x="2228" y="5085"/>
                </a:lnTo>
                <a:cubicBezTo>
                  <a:pt x="997" y="5085"/>
                  <a:pt x="0" y="6091"/>
                  <a:pt x="0" y="7333"/>
                </a:cubicBezTo>
                <a:lnTo>
                  <a:pt x="0" y="19352"/>
                </a:lnTo>
                <a:cubicBezTo>
                  <a:pt x="0" y="2059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593"/>
                  <a:pt x="21600" y="19352"/>
                </a:cubicBezTo>
                <a:lnTo>
                  <a:pt x="21600" y="7333"/>
                </a:lnTo>
                <a:cubicBezTo>
                  <a:pt x="21600" y="6091"/>
                  <a:pt x="20603" y="5085"/>
                  <a:pt x="19372" y="5085"/>
                </a:cubicBezTo>
                <a:lnTo>
                  <a:pt x="7441" y="5085"/>
                </a:lnTo>
                <a:lnTo>
                  <a:pt x="678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new columns to make</a:t>
            </a:r>
          </a:p>
        </p:txBody>
      </p:sp>
      <p:sp>
        <p:nvSpPr>
          <p:cNvPr id="840" name="a column to split"/>
          <p:cNvSpPr/>
          <p:nvPr/>
        </p:nvSpPr>
        <p:spPr>
          <a:xfrm>
            <a:off x="2300356" y="8455137"/>
            <a:ext cx="4191001" cy="418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60" y="0"/>
                </a:moveTo>
                <a:lnTo>
                  <a:pt x="17605" y="5216"/>
                </a:lnTo>
                <a:lnTo>
                  <a:pt x="2228" y="5216"/>
                </a:lnTo>
                <a:cubicBezTo>
                  <a:pt x="997" y="5216"/>
                  <a:pt x="0" y="6215"/>
                  <a:pt x="0" y="7446"/>
                </a:cubicBezTo>
                <a:lnTo>
                  <a:pt x="0" y="19370"/>
                </a:lnTo>
                <a:cubicBezTo>
                  <a:pt x="0" y="20601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01"/>
                  <a:pt x="21600" y="19370"/>
                </a:cubicBezTo>
                <a:lnTo>
                  <a:pt x="21600" y="7446"/>
                </a:lnTo>
                <a:cubicBezTo>
                  <a:pt x="21600" y="6215"/>
                  <a:pt x="20603" y="5216"/>
                  <a:pt x="19372" y="5216"/>
                </a:cubicBezTo>
                <a:lnTo>
                  <a:pt x="18914" y="5216"/>
                </a:lnTo>
                <a:lnTo>
                  <a:pt x="182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column to split</a:t>
            </a:r>
          </a:p>
        </p:txBody>
      </p:sp>
      <p:sp>
        <p:nvSpPr>
          <p:cNvPr id="841" name="string to split on…"/>
          <p:cNvSpPr/>
          <p:nvPr/>
        </p:nvSpPr>
        <p:spPr>
          <a:xfrm>
            <a:off x="15179389" y="8476171"/>
            <a:ext cx="5442745" cy="41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4" y="0"/>
                </a:moveTo>
                <a:lnTo>
                  <a:pt x="19300" y="5032"/>
                </a:lnTo>
                <a:lnTo>
                  <a:pt x="1715" y="5032"/>
                </a:lnTo>
                <a:cubicBezTo>
                  <a:pt x="768" y="5032"/>
                  <a:pt x="0" y="6042"/>
                  <a:pt x="0" y="7288"/>
                </a:cubicBezTo>
                <a:lnTo>
                  <a:pt x="0" y="19345"/>
                </a:lnTo>
                <a:cubicBezTo>
                  <a:pt x="0" y="20590"/>
                  <a:pt x="768" y="21600"/>
                  <a:pt x="1715" y="21600"/>
                </a:cubicBezTo>
                <a:lnTo>
                  <a:pt x="19885" y="21600"/>
                </a:lnTo>
                <a:cubicBezTo>
                  <a:pt x="20832" y="21600"/>
                  <a:pt x="21600" y="20590"/>
                  <a:pt x="21600" y="19345"/>
                </a:cubicBezTo>
                <a:lnTo>
                  <a:pt x="21600" y="7288"/>
                </a:lnTo>
                <a:cubicBezTo>
                  <a:pt x="21600" y="6239"/>
                  <a:pt x="21052" y="5365"/>
                  <a:pt x="20315" y="5113"/>
                </a:cubicBezTo>
                <a:lnTo>
                  <a:pt x="19804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string to split on 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any non_alpha-numeric character)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2" animBg="1" advAuto="0"/>
      <p:bldP spid="840" grpId="1" animBg="1" advAuto="0"/>
      <p:bldP spid="841" grpId="3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9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</a:p>
        </p:txBody>
      </p:sp>
      <p:pic>
        <p:nvPicPr>
          <p:cNvPr id="860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</a:p>
        </p:txBody>
      </p:sp>
      <p:pic>
        <p:nvPicPr>
          <p:cNvPr id="867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875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7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  <p:sp>
        <p:nvSpPr>
          <p:cNvPr id="878" name="Rectangle"/>
          <p:cNvSpPr/>
          <p:nvPr/>
        </p:nvSpPr>
        <p:spPr>
          <a:xfrm>
            <a:off x="10904603" y="6043808"/>
            <a:ext cx="5290399" cy="767219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83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56995" y="868394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So now you can compute on `time` and `value`:</a:t>
            </a:r>
            <a:endParaRPr dirty="0"/>
          </a:p>
        </p:txBody>
      </p:sp>
      <p:sp>
        <p:nvSpPr>
          <p:cNvPr id="215" name="Rectangle"/>
          <p:cNvSpPr/>
          <p:nvPr/>
        </p:nvSpPr>
        <p:spPr>
          <a:xfrm>
            <a:off x="2949034" y="2630054"/>
            <a:ext cx="18509471" cy="59614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2762250"/>
            <a:ext cx="17746270" cy="582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myNewData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mutate(comparison =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(time==10 ~ value&gt;=0.1,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time==30 ~ value&gt;=0.2,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time==60 ~ value&gt;=0.3,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TRUE ~ NA))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(ID)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summarise(sum = sum(comparison)) %&gt;%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mutate(pass = sum==3)</a:t>
            </a:r>
            <a:endParaRPr sz="3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FEE3C-771B-4C16-AFDC-96BCD3E2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29" y="8776440"/>
            <a:ext cx="13546742" cy="3890656"/>
          </a:xfrm>
          <a:prstGeom prst="rect">
            <a:avLst/>
          </a:prstGeom>
        </p:spPr>
      </p:pic>
      <p:pic>
        <p:nvPicPr>
          <p:cNvPr id="12" name="Graphic 11" descr="Smiling face with no fill">
            <a:extLst>
              <a:ext uri="{FF2B5EF4-FFF2-40B4-BE49-F238E27FC236}">
                <a16:creationId xmlns:a16="http://schemas.microsoft.com/office/drawing/2014/main" id="{E48254E9-7C93-4C4A-A59D-43902D14B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18870" y="9542788"/>
            <a:ext cx="2357960" cy="2357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FEED59-EAF4-41CF-BE37-3FF6EDA157FF}"/>
              </a:ext>
            </a:extLst>
          </p:cNvPr>
          <p:cNvSpPr/>
          <p:nvPr/>
        </p:nvSpPr>
        <p:spPr>
          <a:xfrm>
            <a:off x="0" y="13106400"/>
            <a:ext cx="25146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74364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creen Shot 2017-07-20 at 3.16.03 PM.png" descr="Screen Shot 2017-07-20 at 3.16.03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03" y="5649874"/>
            <a:ext cx="17975880" cy="806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"/>
          <p:cNvSpPr/>
          <p:nvPr/>
        </p:nvSpPr>
        <p:spPr>
          <a:xfrm>
            <a:off x="933887" y="441230"/>
            <a:ext cx="22477765" cy="48275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0" name="who %&gt;%…"/>
          <p:cNvSpPr txBox="1"/>
          <p:nvPr/>
        </p:nvSpPr>
        <p:spPr>
          <a:xfrm>
            <a:off x="1060920" y="436122"/>
            <a:ext cx="22346506" cy="535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select(-new)</a:t>
            </a:r>
          </a:p>
        </p:txBody>
      </p:sp>
      <p:grpSp>
        <p:nvGrpSpPr>
          <p:cNvPr id="893" name="Group"/>
          <p:cNvGrpSpPr/>
          <p:nvPr/>
        </p:nvGrpSpPr>
        <p:grpSpPr>
          <a:xfrm>
            <a:off x="12626484" y="6881247"/>
            <a:ext cx="2099046" cy="6834753"/>
            <a:chOff x="950181" y="-102055"/>
            <a:chExt cx="2099044" cy="7823718"/>
          </a:xfrm>
        </p:grpSpPr>
        <p:sp>
          <p:nvSpPr>
            <p:cNvPr id="891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97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98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9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c(4, 7)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4AD0402-DC7D-4775-B9AA-EDD4B70CE8B3}"/>
              </a:ext>
            </a:extLst>
          </p:cNvPr>
          <p:cNvSpPr/>
          <p:nvPr/>
        </p:nvSpPr>
        <p:spPr>
          <a:xfrm>
            <a:off x="17162584" y="9047969"/>
            <a:ext cx="5697416" cy="2852703"/>
          </a:xfrm>
          <a:prstGeom prst="wedgeRectCallout">
            <a:avLst>
              <a:gd name="adj1" fmla="val 13118"/>
              <a:gd name="adj2" fmla="val -8158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locations to split at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(Split after 4th and 7th characters)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903" name="Separate the sexage column into sex and age columns."/>
          <p:cNvSpPr txBox="1">
            <a:spLocks noGrp="1"/>
          </p:cNvSpPr>
          <p:nvPr>
            <p:ph type="body" sz="quarter" idx="4294967295"/>
          </p:nvPr>
        </p:nvSpPr>
        <p:spPr>
          <a:xfrm>
            <a:off x="3479069" y="3661548"/>
            <a:ext cx="17425863" cy="19977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 the sexage column into sex and age columns.</a:t>
            </a:r>
          </a:p>
        </p:txBody>
      </p:sp>
      <p:pic>
        <p:nvPicPr>
          <p:cNvPr id="9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04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elect(-iso2,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select(-new)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into =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909" name="Screen Shot 2017-07-20 at 3.2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39" y="6092240"/>
            <a:ext cx="19669522" cy="759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uni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uni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  <p:sp>
        <p:nvSpPr>
          <p:cNvPr id="915" name="Unites columns into single column by combining cells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Unites columns into single column by combining cells.</a:t>
            </a:r>
          </a:p>
        </p:txBody>
      </p:sp>
      <p:sp>
        <p:nvSpPr>
          <p:cNvPr id="916" name="Rectangle"/>
          <p:cNvSpPr/>
          <p:nvPr/>
        </p:nvSpPr>
        <p:spPr>
          <a:xfrm>
            <a:off x="2675598" y="4564684"/>
            <a:ext cx="1903280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7" name="unite(data, col, …, sep = &quot;&quot;)"/>
          <p:cNvSpPr txBox="1"/>
          <p:nvPr/>
        </p:nvSpPr>
        <p:spPr>
          <a:xfrm>
            <a:off x="2819154" y="4934662"/>
            <a:ext cx="1874569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col, 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0F5F9D8-9B9C-44B8-BD85-67C04432C54F}"/>
              </a:ext>
            </a:extLst>
          </p:cNvPr>
          <p:cNvSpPr/>
          <p:nvPr/>
        </p:nvSpPr>
        <p:spPr>
          <a:xfrm>
            <a:off x="840017" y="7359289"/>
            <a:ext cx="4659923" cy="1794107"/>
          </a:xfrm>
          <a:prstGeom prst="wedgeRoundRectCallout">
            <a:avLst>
              <a:gd name="adj1" fmla="val 50406"/>
              <a:gd name="adj2" fmla="val -13915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reshape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19C4B56-0F2D-454B-9599-3973EF11D3CD}"/>
              </a:ext>
            </a:extLst>
          </p:cNvPr>
          <p:cNvSpPr/>
          <p:nvPr/>
        </p:nvSpPr>
        <p:spPr>
          <a:xfrm>
            <a:off x="5815398" y="7315429"/>
            <a:ext cx="4448907" cy="3101699"/>
          </a:xfrm>
          <a:prstGeom prst="wedgeRoundRectCallout">
            <a:avLst>
              <a:gd name="adj1" fmla="val -8769"/>
              <a:gd name="adj2" fmla="val -10284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name of new column to make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(in quotes)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1AA4910-4654-4192-B1CE-D25D65E27EB6}"/>
              </a:ext>
            </a:extLst>
          </p:cNvPr>
          <p:cNvSpPr/>
          <p:nvPr/>
        </p:nvSpPr>
        <p:spPr>
          <a:xfrm>
            <a:off x="10579763" y="7319999"/>
            <a:ext cx="4448907" cy="2611352"/>
          </a:xfrm>
          <a:prstGeom prst="wedgeRoundRectCallout">
            <a:avLst>
              <a:gd name="adj1" fmla="val -79365"/>
              <a:gd name="adj2" fmla="val -111059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two or more columns to combine</a:t>
            </a:r>
            <a:endParaRPr lang="en-GB" sz="5400" b="1" dirty="0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1365591-86CE-47B5-A432-8E349BF26AB7}"/>
              </a:ext>
            </a:extLst>
          </p:cNvPr>
          <p:cNvSpPr/>
          <p:nvPr/>
        </p:nvSpPr>
        <p:spPr>
          <a:xfrm>
            <a:off x="15344128" y="7299044"/>
            <a:ext cx="6364275" cy="3047216"/>
          </a:xfrm>
          <a:prstGeom prst="wedgeRoundRectCallout">
            <a:avLst>
              <a:gd name="adj1" fmla="val -92984"/>
              <a:gd name="adj2" fmla="val -108414"/>
              <a:gd name="adj3" fmla="val 16667"/>
            </a:avLst>
          </a:prstGeom>
          <a:solidFill>
            <a:schemeClr val="bg1">
              <a:lumMod val="6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separator to place between elements in new column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(Defaults to an underscore)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Miss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Missing 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Values</a:t>
            </a:r>
          </a:p>
        </p:txBody>
      </p:sp>
      <p:pic>
        <p:nvPicPr>
          <p:cNvPr id="924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Screen Shot 2016-12-30 at 1.01.37 PM.png" descr="Screen Shot 2016-12-30 at 1.01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26" y="4312013"/>
            <a:ext cx="12577548" cy="946947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an we clean up the missing values?"/>
          <p:cNvSpPr txBox="1"/>
          <p:nvPr/>
        </p:nvSpPr>
        <p:spPr>
          <a:xfrm>
            <a:off x="5904230" y="1882010"/>
            <a:ext cx="12575541" cy="164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clean up the missing values?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oy data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932" name="Rectangle"/>
          <p:cNvSpPr/>
          <p:nvPr/>
        </p:nvSpPr>
        <p:spPr>
          <a:xfrm>
            <a:off x="5114120" y="3950423"/>
            <a:ext cx="6312923" cy="75780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x &lt;- tribble(…"/>
          <p:cNvSpPr txBox="1"/>
          <p:nvPr/>
        </p:nvSpPr>
        <p:spPr>
          <a:xfrm>
            <a:off x="5589654" y="4197525"/>
            <a:ext cx="6552289" cy="708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tribble(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~x1, ~x2,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"A",   1,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"B",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"C",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"D",   3,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"E",  NA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934" name="Table"/>
          <p:cNvGraphicFramePr/>
          <p:nvPr/>
        </p:nvGraphicFramePr>
        <p:xfrm>
          <a:off x="13926994" y="4449062"/>
          <a:ext cx="4318000" cy="670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x2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35" name="x"/>
          <p:cNvSpPr txBox="1"/>
          <p:nvPr/>
        </p:nvSpPr>
        <p:spPr>
          <a:xfrm>
            <a:off x="15826827" y="3198827"/>
            <a:ext cx="518336" cy="122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39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40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1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E5CAD81-4E89-4B59-BC98-BCD258D1C661}"/>
              </a:ext>
            </a:extLst>
          </p:cNvPr>
          <p:cNvSpPr/>
          <p:nvPr/>
        </p:nvSpPr>
        <p:spPr>
          <a:xfrm>
            <a:off x="2186563" y="7203638"/>
            <a:ext cx="4659923" cy="1794107"/>
          </a:xfrm>
          <a:prstGeom prst="wedgeRoundRectCallout">
            <a:avLst>
              <a:gd name="adj1" fmla="val 20545"/>
              <a:gd name="adj2" fmla="val -13472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DF8BB9D-0078-40AA-BFB3-F9361AAB6E03}"/>
              </a:ext>
            </a:extLst>
          </p:cNvPr>
          <p:cNvSpPr/>
          <p:nvPr/>
        </p:nvSpPr>
        <p:spPr>
          <a:xfrm>
            <a:off x="7128025" y="7203638"/>
            <a:ext cx="4448907" cy="1630658"/>
          </a:xfrm>
          <a:prstGeom prst="wedgeRoundRectCallout">
            <a:avLst>
              <a:gd name="adj1" fmla="val -53004"/>
              <a:gd name="adj2" fmla="val -143517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with  NA’s to replace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D278E1A-715C-420E-84B2-19023731D996}"/>
              </a:ext>
            </a:extLst>
          </p:cNvPr>
          <p:cNvSpPr/>
          <p:nvPr/>
        </p:nvSpPr>
        <p:spPr>
          <a:xfrm>
            <a:off x="11858471" y="7162770"/>
            <a:ext cx="8130119" cy="2611352"/>
          </a:xfrm>
          <a:prstGeom prst="wedgeRoundRectCallout">
            <a:avLst>
              <a:gd name="adj1" fmla="val -30124"/>
              <a:gd name="adj2" fmla="val -102686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"down" fills each NA with the preceding value, "up" with the following value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267273"/>
            <a:ext cx="19631286" cy="718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"</a:t>
            </a:r>
            <a:r>
              <a:rPr lang="en-GB" dirty="0"/>
              <a:t>All happy families </a:t>
            </a:r>
            <a:r>
              <a:rPr dirty="0"/>
              <a:t>are alike; </a:t>
            </a:r>
            <a:r>
              <a:rPr lang="en-GB" dirty="0"/>
              <a:t>each</a:t>
            </a:r>
            <a:r>
              <a:rPr dirty="0"/>
              <a:t> </a:t>
            </a:r>
            <a:r>
              <a:rPr lang="en-GB" dirty="0"/>
              <a:t>unhappy family is unhappy in its </a:t>
            </a:r>
            <a:r>
              <a:rPr dirty="0"/>
              <a:t>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- </a:t>
            </a:r>
            <a:r>
              <a:rPr lang="en-GB" dirty="0"/>
              <a:t>Leo Tolstoy </a:t>
            </a:r>
            <a:r>
              <a:rPr lang="en-GB" i="1" dirty="0"/>
              <a:t>(in Anna Karenina)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54256696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46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47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48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49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51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53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54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5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56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58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59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60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61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6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65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6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fill(x, x2, .direction = &quot;up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"up"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6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72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7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CB22A29-1443-48E3-BE53-8BD3642412EC}"/>
              </a:ext>
            </a:extLst>
          </p:cNvPr>
          <p:cNvSpPr/>
          <p:nvPr/>
        </p:nvSpPr>
        <p:spPr>
          <a:xfrm>
            <a:off x="4230348" y="7376710"/>
            <a:ext cx="4659923" cy="1794107"/>
          </a:xfrm>
          <a:prstGeom prst="wedgeRoundRectCallout">
            <a:avLst>
              <a:gd name="adj1" fmla="val 23531"/>
              <a:gd name="adj2" fmla="val -145799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EDED30B-A34C-4A59-8FF6-1C2397C9227D}"/>
              </a:ext>
            </a:extLst>
          </p:cNvPr>
          <p:cNvSpPr/>
          <p:nvPr/>
        </p:nvSpPr>
        <p:spPr>
          <a:xfrm>
            <a:off x="9681352" y="7313845"/>
            <a:ext cx="6267894" cy="3101699"/>
          </a:xfrm>
          <a:prstGeom prst="wedgeRoundRectCallout">
            <a:avLst>
              <a:gd name="adj1" fmla="val -7196"/>
              <a:gd name="adj2" fmla="val -9964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A named list of column names paired with values to replace NA’s with.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roup"/>
          <p:cNvGrpSpPr/>
          <p:nvPr/>
        </p:nvGrpSpPr>
        <p:grpSpPr>
          <a:xfrm>
            <a:off x="6819714" y="5570203"/>
            <a:ext cx="9623896" cy="7573217"/>
            <a:chOff x="205584" y="0"/>
            <a:chExt cx="9623894" cy="7573216"/>
          </a:xfrm>
        </p:grpSpPr>
        <p:graphicFrame>
          <p:nvGraphicFramePr>
            <p:cNvPr id="978" name="Table"/>
            <p:cNvGraphicFramePr/>
            <p:nvPr/>
          </p:nvGraphicFramePr>
          <p:xfrm>
            <a:off x="205584" y="1914305"/>
            <a:ext cx="3701453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85072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5072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79" name="Table"/>
            <p:cNvGraphicFramePr/>
            <p:nvPr/>
          </p:nvGraphicFramePr>
          <p:xfrm>
            <a:off x="6278599" y="1914305"/>
            <a:ext cx="3550879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44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80" name="x"/>
            <p:cNvSpPr txBox="1"/>
            <p:nvPr/>
          </p:nvSpPr>
          <p:spPr>
            <a:xfrm>
              <a:off x="1192028" y="0"/>
              <a:ext cx="1444618" cy="2219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Line"/>
            <p:cNvSpPr/>
            <p:nvPr/>
          </p:nvSpPr>
          <p:spPr>
            <a:xfrm flipV="1">
              <a:off x="4027232" y="3756504"/>
              <a:ext cx="1849488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8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85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8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7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8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992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99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4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5EC43E-BB94-4A4C-907B-92C163D0BBF7}"/>
              </a:ext>
            </a:extLst>
          </p:cNvPr>
          <p:cNvSpPr/>
          <p:nvPr/>
        </p:nvSpPr>
        <p:spPr>
          <a:xfrm>
            <a:off x="3157687" y="7348629"/>
            <a:ext cx="4659923" cy="1794107"/>
          </a:xfrm>
          <a:prstGeom prst="wedgeRoundRectCallout">
            <a:avLst>
              <a:gd name="adj1" fmla="val 23105"/>
              <a:gd name="adj2" fmla="val -14136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24C5125-B280-47F5-9041-533D8AFE8A5C}"/>
              </a:ext>
            </a:extLst>
          </p:cNvPr>
          <p:cNvSpPr/>
          <p:nvPr/>
        </p:nvSpPr>
        <p:spPr>
          <a:xfrm>
            <a:off x="8221248" y="7356487"/>
            <a:ext cx="6267894" cy="1630658"/>
          </a:xfrm>
          <a:prstGeom prst="wedgeRoundRectCallout">
            <a:avLst>
              <a:gd name="adj1" fmla="val -54450"/>
              <a:gd name="adj2" fmla="val -14961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to screen for NA’s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"/>
          <p:cNvGrpSpPr/>
          <p:nvPr/>
        </p:nvGrpSpPr>
        <p:grpSpPr>
          <a:xfrm>
            <a:off x="6726706" y="5523874"/>
            <a:ext cx="9867522" cy="7618269"/>
            <a:chOff x="206510" y="0"/>
            <a:chExt cx="9867521" cy="7618268"/>
          </a:xfrm>
        </p:grpSpPr>
        <p:graphicFrame>
          <p:nvGraphicFramePr>
            <p:cNvPr id="998" name="Table"/>
            <p:cNvGraphicFramePr/>
            <p:nvPr/>
          </p:nvGraphicFramePr>
          <p:xfrm>
            <a:off x="206510" y="1943463"/>
            <a:ext cx="3557690" cy="56748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99" name="Table"/>
            <p:cNvGraphicFramePr/>
            <p:nvPr/>
          </p:nvGraphicFramePr>
          <p:xfrm>
            <a:off x="6516341" y="1943463"/>
            <a:ext cx="3557690" cy="29117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000" name="Line"/>
            <p:cNvSpPr/>
            <p:nvPr/>
          </p:nvSpPr>
          <p:spPr>
            <a:xfrm flipV="1">
              <a:off x="414896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x"/>
            <p:cNvSpPr txBox="1"/>
            <p:nvPr/>
          </p:nvSpPr>
          <p:spPr>
            <a:xfrm>
              <a:off x="119739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</p:grpSp>
      <p:pic>
        <p:nvPicPr>
          <p:cNvPr id="1003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1005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100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7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08" name="x"/>
          <p:cNvSpPr txBox="1"/>
          <p:nvPr/>
        </p:nvSpPr>
        <p:spPr>
          <a:xfrm>
            <a:off x="8225012" y="6244629"/>
            <a:ext cx="518336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creen Shot 2016-12-30 at 1.19.29 PM.png" descr="Screen Shot 2016-12-30 at 1.19.29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595" y="6650015"/>
            <a:ext cx="13812359" cy="7065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pdf-tidyr.pdf" descr="pdf-tidyr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3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 = 5:60,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="codes",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="n") %&gt;%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select(-new, 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df-tidyr.pdf" descr="pdf-tidyr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</a:t>
            </a:r>
          </a:p>
        </p:txBody>
      </p:sp>
      <p:sp>
        <p:nvSpPr>
          <p:cNvPr id="1022" name="Group"/>
          <p:cNvSpPr txBox="1"/>
          <p:nvPr/>
        </p:nvSpPr>
        <p:spPr>
          <a:xfrm>
            <a:off x="4681056" y="5868585"/>
            <a:ext cx="17898013" cy="1291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column names into values with </a:t>
            </a:r>
            <a:r>
              <a:rPr b="1" dirty="0">
                <a:solidFill>
                  <a:srgbClr val="91B473"/>
                </a:solidFill>
              </a:rPr>
              <a:t>gather()</a:t>
            </a:r>
          </a:p>
        </p:txBody>
      </p:sp>
      <p:sp>
        <p:nvSpPr>
          <p:cNvPr id="1031" name="Group"/>
          <p:cNvSpPr txBox="1"/>
          <p:nvPr/>
        </p:nvSpPr>
        <p:spPr>
          <a:xfrm>
            <a:off x="4681055" y="8170826"/>
            <a:ext cx="15021888" cy="22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Split a column with </a:t>
            </a:r>
            <a:r>
              <a:rPr b="1" dirty="0">
                <a:solidFill>
                  <a:srgbClr val="78AAD6"/>
                </a:solidFill>
              </a:rPr>
              <a:t>separate() </a:t>
            </a:r>
            <a:r>
              <a:rPr dirty="0"/>
              <a:t>or </a:t>
            </a:r>
            <a:r>
              <a:rPr b="1" dirty="0" err="1">
                <a:solidFill>
                  <a:srgbClr val="78AAD6"/>
                </a:solidFill>
              </a:rPr>
              <a:t>separate_rows</a:t>
            </a:r>
            <a:r>
              <a:rPr b="1" dirty="0">
                <a:solidFill>
                  <a:srgbClr val="78AAD6"/>
                </a:solidFill>
              </a:rPr>
              <a:t>()</a:t>
            </a:r>
          </a:p>
        </p:txBody>
      </p:sp>
      <p:sp>
        <p:nvSpPr>
          <p:cNvPr id="1039" name="Unite columns with unite()"/>
          <p:cNvSpPr txBox="1"/>
          <p:nvPr/>
        </p:nvSpPr>
        <p:spPr>
          <a:xfrm>
            <a:off x="4681055" y="11011837"/>
            <a:ext cx="8978897" cy="1601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Unite columns with </a:t>
            </a:r>
            <a:r>
              <a:rPr b="1" dirty="0">
                <a:solidFill>
                  <a:srgbClr val="78AAD6"/>
                </a:solidFill>
              </a:rPr>
              <a:t>unite()</a:t>
            </a:r>
          </a:p>
        </p:txBody>
      </p:sp>
      <p:sp>
        <p:nvSpPr>
          <p:cNvPr id="1029" name="Group"/>
          <p:cNvSpPr txBox="1"/>
          <p:nvPr/>
        </p:nvSpPr>
        <p:spPr>
          <a:xfrm>
            <a:off x="4681056" y="3689768"/>
            <a:ext cx="15021887" cy="1169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values into column names with </a:t>
            </a:r>
            <a:r>
              <a:rPr b="1" dirty="0">
                <a:solidFill>
                  <a:srgbClr val="91B473"/>
                </a:solidFill>
              </a:rPr>
              <a:t>spread()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EE670-1209-49F0-B19D-64039EA5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2" y="3689768"/>
            <a:ext cx="3342591" cy="87212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2" grpId="0"/>
      <p:bldP spid="1031" grpId="0"/>
      <p:bldP spid="103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/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GB" sz="16700" dirty="0"/>
              <a:t>Check your understanding</a:t>
            </a:r>
            <a:endParaRPr dirty="0"/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 cstate="email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3963</Words>
  <Application>Microsoft Office PowerPoint</Application>
  <PresentationFormat>Custom</PresentationFormat>
  <Paragraphs>1722</Paragraphs>
  <Slides>106</Slides>
  <Notes>1</Notes>
  <HiddenSlides>1</HiddenSlides>
  <MMClips>7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9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Quiz</vt:lpstr>
      <vt:lpstr>Quiz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who (Untidy Data)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Missing 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Reshaping Check your understanding</vt:lpstr>
      <vt:lpstr>PowerPoint Presentation</vt:lpstr>
      <vt:lpstr>PowerPoint Presentation</vt:lpstr>
      <vt:lpstr>PowerPoint Presentation</vt:lpstr>
      <vt:lpstr>PowerPoint Presentation</vt:lpstr>
      <vt:lpstr>Check your understanding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55</cp:revision>
  <dcterms:modified xsi:type="dcterms:W3CDTF">2020-01-31T06:11:07Z</dcterms:modified>
</cp:coreProperties>
</file>